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f98a1b04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6f98a1b04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6f98a1b04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6f98a1b04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f98a1b04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6f98a1b04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6f98a1b04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6f98a1b04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f98a1b040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f98a1b040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6f98a1b040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6f98a1b040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f98a1b040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6f98a1b040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f98a1b0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f98a1b0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f98a1b04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f98a1b04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f98a1b04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f98a1b04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f98a1b04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f98a1b04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f98a1b04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f98a1b04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f98a1b04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f98a1b04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f98a1b04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f98a1b04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f98a1b04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6f98a1b04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640013"/>
            <a:ext cx="8520600" cy="6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Aggie Investment Club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91200"/>
            <a:ext cx="8520600" cy="1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Rating/Suggestion (Long/Short/Buy/Outperform, etc.)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Company Name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Ticker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624577"/>
            <a:ext cx="85206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Stock Pitch Competition Name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630575" y="4041825"/>
            <a:ext cx="7882850" cy="554100"/>
            <a:chOff x="722525" y="4292200"/>
            <a:chExt cx="7882850" cy="5541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722525" y="4292200"/>
              <a:ext cx="127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Name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Contact Info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925642" y="4292200"/>
              <a:ext cx="127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Name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Contact Info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128758" y="4292200"/>
              <a:ext cx="127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Name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Contact Info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7331875" y="4292200"/>
              <a:ext cx="127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Name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Times New Roman"/>
                  <a:ea typeface="Times New Roman"/>
                  <a:cs typeface="Times New Roman"/>
                  <a:sym typeface="Times New Roman"/>
                </a:rPr>
                <a:t>Contact Info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62" name="Google Shape;62;p13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Asymmetric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Risk/Reward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" name="Google Shape;169;p22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2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2"/>
          <p:cNvSpPr txBox="1"/>
          <p:nvPr/>
        </p:nvSpPr>
        <p:spPr>
          <a:xfrm>
            <a:off x="426000" y="765450"/>
            <a:ext cx="8292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Is there a positive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asymmetric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risk/reward?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Does the reward outweigh the risk?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the bull case?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the bear case?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Don’t be afraid to have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negative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returns for you bear case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Risks &amp; Mitigation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1" name="Google Shape;181;p23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3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23"/>
          <p:cNvSpPr txBox="1"/>
          <p:nvPr/>
        </p:nvSpPr>
        <p:spPr>
          <a:xfrm>
            <a:off x="426000" y="765450"/>
            <a:ext cx="8292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risks involved with the investment?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Macro factors: int rates, consumer spending, energy prices, consumer confidence,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housing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market, etc.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Regulatory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and legal risk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High debt burden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Share dilution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Supplier/customer risk (Are a high % of sales/inventory coming from only a few stakeholders)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Geopolitical risk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 not sugarcoat it and pretend there are no risks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can these risks be mitigated?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Not all risks can be mitigated quickly, if at all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Final Recommendation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3" name="Google Shape;193;p24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4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4"/>
          <p:cNvSpPr txBox="1"/>
          <p:nvPr/>
        </p:nvSpPr>
        <p:spPr>
          <a:xfrm>
            <a:off x="426000" y="765450"/>
            <a:ext cx="8292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Summarize all of your key points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entire pitch should be telling a story, and this should be the sparknotes!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 compelling investment?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Re-state the implied share price and implied upside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630300" y="3963150"/>
            <a:ext cx="78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Based on a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current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share price of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we see a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upside with an implied share price of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How to find 10K/10Q  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(NOT PART OF TEMPLATE)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6" name="Google Shape;206;p25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5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994" y="707900"/>
            <a:ext cx="4837799" cy="4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411" y="1583475"/>
            <a:ext cx="4598966" cy="2785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5"/>
          <p:cNvCxnSpPr>
            <a:stCxn id="211" idx="2"/>
            <a:endCxn id="212" idx="0"/>
          </p:cNvCxnSpPr>
          <p:nvPr/>
        </p:nvCxnSpPr>
        <p:spPr>
          <a:xfrm>
            <a:off x="2844893" y="1144600"/>
            <a:ext cx="0" cy="4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25"/>
          <p:cNvSpPr/>
          <p:nvPr/>
        </p:nvSpPr>
        <p:spPr>
          <a:xfrm>
            <a:off x="743975" y="2418675"/>
            <a:ext cx="3104700" cy="436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1025" y="1796025"/>
            <a:ext cx="3238357" cy="15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/>
          <p:nvPr/>
        </p:nvSpPr>
        <p:spPr>
          <a:xfrm>
            <a:off x="5649075" y="2360225"/>
            <a:ext cx="946500" cy="129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5649075" y="2489525"/>
            <a:ext cx="946500" cy="15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8" name="Google Shape;218;p25"/>
          <p:cNvCxnSpPr>
            <a:stCxn id="217" idx="2"/>
          </p:cNvCxnSpPr>
          <p:nvPr/>
        </p:nvCxnSpPr>
        <p:spPr>
          <a:xfrm>
            <a:off x="6122325" y="2643125"/>
            <a:ext cx="323100" cy="111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5"/>
          <p:cNvCxnSpPr/>
          <p:nvPr/>
        </p:nvCxnSpPr>
        <p:spPr>
          <a:xfrm flipH="1" rot="10800000">
            <a:off x="6445425" y="1287125"/>
            <a:ext cx="616500" cy="107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5"/>
          <p:cNvSpPr txBox="1"/>
          <p:nvPr/>
        </p:nvSpPr>
        <p:spPr>
          <a:xfrm>
            <a:off x="6921500" y="994700"/>
            <a:ext cx="5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10-K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6334700" y="3667025"/>
            <a:ext cx="5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10-Q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2" name="Google Shape;222;p25"/>
          <p:cNvCxnSpPr>
            <a:stCxn id="212" idx="3"/>
            <a:endCxn id="215" idx="1"/>
          </p:cNvCxnSpPr>
          <p:nvPr/>
        </p:nvCxnSpPr>
        <p:spPr>
          <a:xfrm flipH="1" rot="10800000">
            <a:off x="5144376" y="2578631"/>
            <a:ext cx="306600" cy="39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How to find 10K/10Q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(NOT PART OF TEMPLATE)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8" name="Google Shape;228;p26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6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875" y="718638"/>
            <a:ext cx="1791254" cy="382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/>
          <p:nvPr/>
        </p:nvSpPr>
        <p:spPr>
          <a:xfrm>
            <a:off x="465000" y="4149150"/>
            <a:ext cx="1273500" cy="143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2625" y="1110699"/>
            <a:ext cx="6484352" cy="31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 txBox="1"/>
          <p:nvPr/>
        </p:nvSpPr>
        <p:spPr>
          <a:xfrm>
            <a:off x="3426625" y="710500"/>
            <a:ext cx="36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Cap IQ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How to find earnings multiples  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(NOT PART OF TEMPLATE)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2" name="Google Shape;242;p27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7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00" y="722525"/>
            <a:ext cx="1627032" cy="38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/>
          <p:nvPr/>
        </p:nvSpPr>
        <p:spPr>
          <a:xfrm>
            <a:off x="615225" y="3712775"/>
            <a:ext cx="507900" cy="93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3426625" y="710500"/>
            <a:ext cx="36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Cap IQ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9182" y="1177275"/>
            <a:ext cx="5006088" cy="3288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7"/>
          <p:cNvCxnSpPr/>
          <p:nvPr/>
        </p:nvCxnSpPr>
        <p:spPr>
          <a:xfrm>
            <a:off x="7303925" y="1616725"/>
            <a:ext cx="758400" cy="35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7"/>
          <p:cNvCxnSpPr>
            <a:endCxn id="253" idx="1"/>
          </p:cNvCxnSpPr>
          <p:nvPr/>
        </p:nvCxnSpPr>
        <p:spPr>
          <a:xfrm flipH="1" rot="10800000">
            <a:off x="6638525" y="910600"/>
            <a:ext cx="665400" cy="38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7"/>
          <p:cNvSpPr txBox="1"/>
          <p:nvPr/>
        </p:nvSpPr>
        <p:spPr>
          <a:xfrm>
            <a:off x="7303925" y="587350"/>
            <a:ext cx="14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Toggle between quarterly, monthly, and annually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7847575" y="1967425"/>
            <a:ext cx="123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Change the time period with slider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0" y="718638"/>
            <a:ext cx="1824915" cy="382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How to find earnings transcripts  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(NOT PART OF TEMPLATE)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1" name="Google Shape;261;p28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2" name="Google Shape;2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8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4" name="Google Shape;26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658150" y="3927375"/>
            <a:ext cx="615300" cy="93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"/>
          <p:cNvSpPr txBox="1"/>
          <p:nvPr/>
        </p:nvSpPr>
        <p:spPr>
          <a:xfrm>
            <a:off x="3715063" y="706938"/>
            <a:ext cx="36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Cap IQ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8" name="Google Shape;26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3325" y="1251400"/>
            <a:ext cx="6314675" cy="304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Investment Thesis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4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436600" y="786900"/>
            <a:ext cx="4270800" cy="1380600"/>
          </a:xfrm>
          <a:prstGeom prst="rect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Current Price: xxx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Price Target: xxx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Implied Upside: xxx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26000" y="2425100"/>
            <a:ext cx="829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Company XYZ presents a compelling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investment opportunity lead by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48100" y="3011700"/>
            <a:ext cx="80478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Reason #1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Reason #2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you believe the company is overvalued/undervalued, and why?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the market mispricing the opportunity?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26000" y="4808263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Industry/Market/Sector Overview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5" name="Google Shape;85;p15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5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5"/>
          <p:cNvSpPr txBox="1"/>
          <p:nvPr/>
        </p:nvSpPr>
        <p:spPr>
          <a:xfrm>
            <a:off x="426000" y="765425"/>
            <a:ext cx="8292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the market size?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the growth rate of the industry?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Why is the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industry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growing/not growing?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factors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affect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the industry? (Consumer spending, housing market, consumer confidence, interest rates, etc.)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does the market react to adverse market conditions? (What will the market do in a recessionary environment)?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Charts and graphs can be helpful here.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IBIS World, CapIQ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Competitive Landscape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" name="Google Shape;97;p16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6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6"/>
          <p:cNvSpPr txBox="1"/>
          <p:nvPr/>
        </p:nvSpPr>
        <p:spPr>
          <a:xfrm>
            <a:off x="426000" y="765450"/>
            <a:ext cx="8292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Who are the main competitors of your target company?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market share does each company have?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the size of each company?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geographics do the companies operate in?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products/services do competitors sell, and how do they differ from your target company?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Brand recognition of each company?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IBIS World, Orbis, CapIQ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Company Overview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9" name="Google Shape;109;p17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7"/>
          <p:cNvSpPr txBox="1"/>
          <p:nvPr/>
        </p:nvSpPr>
        <p:spPr>
          <a:xfrm>
            <a:off x="426000" y="765450"/>
            <a:ext cx="829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the company actually do?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they sell/what services do they provide?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Revenue segments?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the history of the company look like?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When were they founded?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When did they IPO?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they participated in any M&amp;A activity recently?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their stock chart look like over the past 5 years? (Include context on big market moves)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strategic initiatives is the business currently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pursuing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Management Team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8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 txBox="1"/>
          <p:nvPr/>
        </p:nvSpPr>
        <p:spPr>
          <a:xfrm>
            <a:off x="426000" y="765450"/>
            <a:ext cx="82920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Who is on the management team?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CEO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CFO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Anyone else you think is relevant to the business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Who is on the board of directors?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Include a short bio of each management team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member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you include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Are there any key takeaways that we should care about in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regards to the management team?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Is it mostly a new management team?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Are they a young management team?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they done impressive/poor things at previous companies?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 they have a good capital allocation history?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Good/Bad M&amp;A Record?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Competitive Advantage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3" name="Google Shape;133;p19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9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9"/>
          <p:cNvSpPr txBox="1"/>
          <p:nvPr/>
        </p:nvSpPr>
        <p:spPr>
          <a:xfrm>
            <a:off x="426000" y="765450"/>
            <a:ext cx="829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If the company has a competitive advantage, what is it?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Unique and differentiated business model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Intellectual property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Strong brand recognition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Superior technology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Supplier/Consumer partnerships and relationships (Exclusive access to suppliers and customers)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Is it actually a sustainable advantage, and how will they keep it?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Has the competitive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advantage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led them to sustain high returns on invested capital in the past? Will it in the future?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Catalysts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0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0"/>
          <p:cNvSpPr txBox="1"/>
          <p:nvPr/>
        </p:nvSpPr>
        <p:spPr>
          <a:xfrm>
            <a:off x="426000" y="765450"/>
            <a:ext cx="8292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event is going to cause the stock to move in the direction that matches your thesis? (up/down)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Short-term, mid-term, and long-term catalysts: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M&amp;A activity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Corporate restructuring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Spinoff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Legislative changes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Lawsuit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Earnings reports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Earnings guidance revisions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New product launch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Management change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Macro catalysts: Interest rate changes, inflationary pressures, consumer spending, energy prices?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426000" y="70075"/>
            <a:ext cx="82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Valuation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7" name="Google Shape;157;p21"/>
          <p:cNvCxnSpPr/>
          <p:nvPr/>
        </p:nvCxnSpPr>
        <p:spPr>
          <a:xfrm flipH="1" rot="10800000">
            <a:off x="426000" y="56020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260" y="131775"/>
            <a:ext cx="390739" cy="32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1"/>
          <p:cNvCxnSpPr/>
          <p:nvPr/>
        </p:nvCxnSpPr>
        <p:spPr>
          <a:xfrm flipH="1" rot="10800000">
            <a:off x="426000" y="4704350"/>
            <a:ext cx="8292000" cy="9600"/>
          </a:xfrm>
          <a:prstGeom prst="straightConnector1">
            <a:avLst/>
          </a:prstGeom>
          <a:noFill/>
          <a:ln cap="flat" cmpd="sng" w="9525">
            <a:solidFill>
              <a:srgbClr val="5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1"/>
          <p:cNvSpPr txBox="1"/>
          <p:nvPr/>
        </p:nvSpPr>
        <p:spPr>
          <a:xfrm>
            <a:off x="426000" y="765450"/>
            <a:ext cx="829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will likely involve multiple slides.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include, but are not limited to: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Discounted cash flow model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Comparable analysis model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Precedent transactions model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Football field chart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This is a chart that shows the implied share price of all the different models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You can use all 3 models (bull, base, and bear case),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analyst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estimates, multiple comp methods (EV/EBITDA, P/E, etc.)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 NOT put all of your million different models in the deck… use the appendix!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88" y="4786146"/>
            <a:ext cx="1474586" cy="3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248275" y="4776825"/>
            <a:ext cx="5487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426000" y="4808275"/>
            <a:ext cx="278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Sources Here</a:t>
            </a:r>
            <a:endParaRPr sz="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